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1"/>
  </p:notesMasterIdLst>
  <p:sldIdLst>
    <p:sldId id="256" r:id="rId2"/>
    <p:sldId id="257" r:id="rId3"/>
    <p:sldId id="270" r:id="rId4"/>
    <p:sldId id="259" r:id="rId5"/>
    <p:sldId id="258" r:id="rId6"/>
    <p:sldId id="260" r:id="rId7"/>
    <p:sldId id="261" r:id="rId8"/>
    <p:sldId id="271" r:id="rId9"/>
    <p:sldId id="264" r:id="rId10"/>
    <p:sldId id="266" r:id="rId11"/>
    <p:sldId id="267" r:id="rId12"/>
    <p:sldId id="268" r:id="rId13"/>
    <p:sldId id="269" r:id="rId14"/>
    <p:sldId id="265" r:id="rId15"/>
    <p:sldId id="272" r:id="rId16"/>
    <p:sldId id="274" r:id="rId17"/>
    <p:sldId id="275" r:id="rId18"/>
    <p:sldId id="277" r:id="rId19"/>
    <p:sldId id="278" r:id="rId20"/>
    <p:sldId id="279" r:id="rId21"/>
    <p:sldId id="282" r:id="rId22"/>
    <p:sldId id="280" r:id="rId23"/>
    <p:sldId id="283" r:id="rId24"/>
    <p:sldId id="284" r:id="rId25"/>
    <p:sldId id="285" r:id="rId26"/>
    <p:sldId id="286" r:id="rId27"/>
    <p:sldId id="287" r:id="rId28"/>
    <p:sldId id="288" r:id="rId29"/>
    <p:sldId id="289" r:id="rId30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75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0T17:57:59.314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1 0 24575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hlavičk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objekt pre dá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8C7C21-22D3-48AE-AA99-41D3543C1F4A}" type="datetimeFigureOut">
              <a:rPr lang="sk-SK" smtClean="0"/>
              <a:t>20. 10. 2025</a:t>
            </a:fld>
            <a:endParaRPr lang="sk-SK"/>
          </a:p>
        </p:txBody>
      </p:sp>
      <p:sp>
        <p:nvSpPr>
          <p:cNvPr id="4" name="Zástupný objekt pre obrázok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objekt pre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6CD7FB-9972-46B7-9765-1E7CE975819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5440984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73A23BF-F6D5-0DA4-9268-67BB0F8117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5E404E61-89B1-D6B1-97A3-277882CA70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/>
              <a:t>Kliknutím upravte štýl predlohy podnadpisu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0D9761B5-67BD-B5E9-47A2-7D0EF5E21A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37127-42EA-4EC7-B8EA-ACCB6BEBBE0D}" type="datetime1">
              <a:rPr lang="sk-SK" smtClean="0"/>
              <a:t>20. 10. 2025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3E672AFD-BE3B-25D5-445D-4219290A1A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/>
              <a:t>Úvodné sústredenie TMF, 2025-10-21, Michal Šturc </a:t>
            </a:r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D3301967-2ACE-E517-39FA-0354CF4831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37475-2A5B-4B8C-8AC5-B78FF6E9E3C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0462587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15DE749-2BD6-812C-E16B-23D112ED5E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zvislý text 2">
            <a:extLst>
              <a:ext uri="{FF2B5EF4-FFF2-40B4-BE49-F238E27FC236}">
                <a16:creationId xmlns:a16="http://schemas.microsoft.com/office/drawing/2014/main" id="{B24A8439-508F-A1E1-E83D-5641A6B94A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AB842B02-433E-ED42-723B-A22DE7FDC1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6DCD3-7EBB-472A-BD43-1E06E1618A8B}" type="datetime1">
              <a:rPr lang="sk-SK" smtClean="0"/>
              <a:t>20. 10. 2025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6CBD3478-B04F-24D1-A3C7-0A2831F31C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/>
              <a:t>Úvodné sústredenie TMF, 2025-10-21, Michal Šturc </a:t>
            </a:r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AA4757A3-1D44-D58F-1C05-37796504E3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37475-2A5B-4B8C-8AC5-B78FF6E9E3C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5304513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>
            <a:extLst>
              <a:ext uri="{FF2B5EF4-FFF2-40B4-BE49-F238E27FC236}">
                <a16:creationId xmlns:a16="http://schemas.microsoft.com/office/drawing/2014/main" id="{D09327E4-8F22-2328-0F27-0161D822B58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zvislý text 2">
            <a:extLst>
              <a:ext uri="{FF2B5EF4-FFF2-40B4-BE49-F238E27FC236}">
                <a16:creationId xmlns:a16="http://schemas.microsoft.com/office/drawing/2014/main" id="{08D7052F-E4BA-8B95-58C7-6FF4EDBC81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3A2EE0EF-4FF0-2218-A1C8-F8DE36C16B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740C5-6386-4349-8426-5BA21BCEEFC9}" type="datetime1">
              <a:rPr lang="sk-SK" smtClean="0"/>
              <a:t>20. 10. 2025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233C4850-CCE9-EC2A-F3A1-F4EEBDAB94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/>
              <a:t>Úvodné sústredenie TMF, 2025-10-21, Michal Šturc </a:t>
            </a:r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60AE4DF9-E3B5-36EB-564C-FA6F2A9402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37475-2A5B-4B8C-8AC5-B78FF6E9E3C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0747461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DEBC1CD-4547-631D-586B-389AE1AC13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CDE23E1F-82C0-9FF6-9CFD-4CC9AA347F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77D71391-D61C-FE83-BA6C-4224FC11F1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BCB61-C655-4CBF-B5BB-E3154CEA2CE4}" type="datetime1">
              <a:rPr lang="sk-SK" smtClean="0"/>
              <a:t>20. 10. 2025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01A1FBE6-D4DF-7DB0-CBED-FE12C12DC6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/>
              <a:t>Úvodné sústredenie TMF, 2025-10-21, Michal Šturc </a:t>
            </a:r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DCFCC1B2-673F-B6CC-A8D3-6C0C6DFE25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37475-2A5B-4B8C-8AC5-B78FF6E9E3C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842955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86D646F-4EC6-576D-3AF3-65FA82292B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2B86F92D-7540-282B-0249-765B58DA45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68F74391-732D-F9FC-F64D-C4BCC98AD5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12CF9-7DDE-4991-813A-6F8E33A42A4B}" type="datetime1">
              <a:rPr lang="sk-SK" smtClean="0"/>
              <a:t>20. 10. 2025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285ECF2C-F7F6-F612-72D1-3B203508BA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/>
              <a:t>Úvodné sústredenie TMF, 2025-10-21, Michal Šturc </a:t>
            </a:r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73671F4C-93E2-AAC9-1356-11D7CF5F86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37475-2A5B-4B8C-8AC5-B78FF6E9E3C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9460317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B7AE176-1824-C222-4759-B5D5B78F47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F8517E73-03F4-6ECA-B248-4B55C1407A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04B40F47-1417-61A9-19C3-3B69DB6AEF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8DAAC9AA-CD31-403B-84A0-C34DA66F21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2AFBB-B51F-4005-8692-5F2B316BE48B}" type="datetime1">
              <a:rPr lang="sk-SK" smtClean="0"/>
              <a:t>20. 10. 2025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5C49E759-3C69-A713-D186-2BD67E496F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/>
              <a:t>Úvodné sústredenie TMF, 2025-10-21, Michal Šturc </a:t>
            </a:r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D494BE54-F419-11AC-C273-FDCE6C3239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37475-2A5B-4B8C-8AC5-B78FF6E9E3C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9090639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37C77D1-A924-4B92-95ED-23FF6099E2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DAA34F31-195A-08E5-B1FA-4F2943EC3C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3E5CD366-F2F0-CCD0-F36E-178B9C6F79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0C000C49-D847-E9E7-14ED-D0F1AF6618D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6" name="Zástupný objekt pre obsah 5">
            <a:extLst>
              <a:ext uri="{FF2B5EF4-FFF2-40B4-BE49-F238E27FC236}">
                <a16:creationId xmlns:a16="http://schemas.microsoft.com/office/drawing/2014/main" id="{9002FD81-B55A-A377-A237-4BE32C68A3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7" name="Zástupný objekt pre dátum 6">
            <a:extLst>
              <a:ext uri="{FF2B5EF4-FFF2-40B4-BE49-F238E27FC236}">
                <a16:creationId xmlns:a16="http://schemas.microsoft.com/office/drawing/2014/main" id="{A83E981A-D8D7-5256-1111-EAD9D9A2E6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D0F27-F8A8-4E14-A56D-84CFB9CD5949}" type="datetime1">
              <a:rPr lang="sk-SK" smtClean="0"/>
              <a:t>20. 10. 2025</a:t>
            </a:fld>
            <a:endParaRPr lang="sk-SK"/>
          </a:p>
        </p:txBody>
      </p:sp>
      <p:sp>
        <p:nvSpPr>
          <p:cNvPr id="8" name="Zástupný objekt pre pätu 7">
            <a:extLst>
              <a:ext uri="{FF2B5EF4-FFF2-40B4-BE49-F238E27FC236}">
                <a16:creationId xmlns:a16="http://schemas.microsoft.com/office/drawing/2014/main" id="{A4C4383F-5F59-FAE3-D38A-6B4ED2B5B0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/>
              <a:t>Úvodné sústredenie TMF, 2025-10-21, Michal Šturc </a:t>
            </a:r>
          </a:p>
        </p:txBody>
      </p:sp>
      <p:sp>
        <p:nvSpPr>
          <p:cNvPr id="9" name="Zástupný objekt pre číslo snímky 8">
            <a:extLst>
              <a:ext uri="{FF2B5EF4-FFF2-40B4-BE49-F238E27FC236}">
                <a16:creationId xmlns:a16="http://schemas.microsoft.com/office/drawing/2014/main" id="{EA986AC6-2191-83BE-ADBD-FCC7698911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37475-2A5B-4B8C-8AC5-B78FF6E9E3C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2402606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27665DA-77F8-49A9-6906-03003E15C0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dátum 2">
            <a:extLst>
              <a:ext uri="{FF2B5EF4-FFF2-40B4-BE49-F238E27FC236}">
                <a16:creationId xmlns:a16="http://schemas.microsoft.com/office/drawing/2014/main" id="{2F2FE663-FF25-E8EB-DEAE-ADF729FA38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6C0E6-25C5-4BAA-B1CC-424E09AA5DFD}" type="datetime1">
              <a:rPr lang="sk-SK" smtClean="0"/>
              <a:t>20. 10. 2025</a:t>
            </a:fld>
            <a:endParaRPr lang="sk-SK"/>
          </a:p>
        </p:txBody>
      </p:sp>
      <p:sp>
        <p:nvSpPr>
          <p:cNvPr id="4" name="Zástupný objekt pre pätu 3">
            <a:extLst>
              <a:ext uri="{FF2B5EF4-FFF2-40B4-BE49-F238E27FC236}">
                <a16:creationId xmlns:a16="http://schemas.microsoft.com/office/drawing/2014/main" id="{AB0AC6D8-4BD4-2D64-E481-4EBA9A5549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/>
              <a:t>Úvodné sústredenie TMF, 2025-10-21, Michal Šturc </a:t>
            </a:r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C171B9E4-C39B-A17D-17D1-E3CBB8F8EC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37475-2A5B-4B8C-8AC5-B78FF6E9E3C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1819954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dátum 1">
            <a:extLst>
              <a:ext uri="{FF2B5EF4-FFF2-40B4-BE49-F238E27FC236}">
                <a16:creationId xmlns:a16="http://schemas.microsoft.com/office/drawing/2014/main" id="{DBDB4478-7D6C-196B-CA1C-F87507AA16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B085A-0314-479C-A09B-AF3597395A3C}" type="datetime1">
              <a:rPr lang="sk-SK" smtClean="0"/>
              <a:t>20. 10. 2025</a:t>
            </a:fld>
            <a:endParaRPr lang="sk-SK"/>
          </a:p>
        </p:txBody>
      </p:sp>
      <p:sp>
        <p:nvSpPr>
          <p:cNvPr id="3" name="Zástupný objekt pre pätu 2">
            <a:extLst>
              <a:ext uri="{FF2B5EF4-FFF2-40B4-BE49-F238E27FC236}">
                <a16:creationId xmlns:a16="http://schemas.microsoft.com/office/drawing/2014/main" id="{B625DBE8-E44C-B8F7-A54D-5868C5F6C3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/>
              <a:t>Úvodné sústredenie TMF, 2025-10-21, Michal Šturc </a:t>
            </a:r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3E3EB603-53F4-33C7-5CE3-64256C254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37475-2A5B-4B8C-8AC5-B78FF6E9E3C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7718610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D8A1793-FDBF-91CE-03E4-9C4462E4FA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F8B1BDBA-ACF8-8739-63E3-89BC6AFC35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C16A0832-6F39-9DEF-894C-41FD874A60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DB066CF0-49D1-4193-7BB8-8785C9EB5F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11F3A-95F5-40CE-8CE2-3656ED34BAC4}" type="datetime1">
              <a:rPr lang="sk-SK" smtClean="0"/>
              <a:t>20. 10. 2025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D4B37D1A-87C0-5A76-8F3C-DD380B1D7E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/>
              <a:t>Úvodné sústredenie TMF, 2025-10-21, Michal Šturc </a:t>
            </a:r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409CEEFA-CEC0-4E38-B955-AFB149CE56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37475-2A5B-4B8C-8AC5-B78FF6E9E3C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9879662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56283C7-F796-4F17-7904-C03FADE1F4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rázok 2">
            <a:extLst>
              <a:ext uri="{FF2B5EF4-FFF2-40B4-BE49-F238E27FC236}">
                <a16:creationId xmlns:a16="http://schemas.microsoft.com/office/drawing/2014/main" id="{9C9469A3-828A-B9B6-F1A7-48FD900E85B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5711F861-ABC8-2246-1822-CE03887385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06DDDCCC-A8F2-9F8F-76F1-AD1656E370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BED16-8EEC-4525-BBB2-023065AEC5ED}" type="datetime1">
              <a:rPr lang="sk-SK" smtClean="0"/>
              <a:t>20. 10. 2025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FC71915F-58B8-2954-E7CF-7AE22B7357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/>
              <a:t>Úvodné sústredenie TMF, 2025-10-21, Michal Šturc </a:t>
            </a:r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F7FCAE22-38DF-4B7A-4938-382EFBEE0C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37475-2A5B-4B8C-8AC5-B78FF6E9E3C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4802134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nadpis 1">
            <a:extLst>
              <a:ext uri="{FF2B5EF4-FFF2-40B4-BE49-F238E27FC236}">
                <a16:creationId xmlns:a16="http://schemas.microsoft.com/office/drawing/2014/main" id="{E1559573-1504-9705-79B5-06B9A012AB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E5BDB42E-5E9B-E550-7B3C-0C1D326E80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A0364C68-A149-6747-8483-BBB82D4E670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36406D8-7949-45F7-891B-51B26352F9AF}" type="datetime1">
              <a:rPr lang="sk-SK" smtClean="0"/>
              <a:t>20. 10. 2025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E3C16E20-3BB7-D9C6-2216-D8B55D2159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sk-SK"/>
              <a:t>Úvodné sústredenie TMF, 2025-10-21, Michal Šturc </a:t>
            </a:r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BDF1DE2C-1293-3A54-9193-11625327E2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FB37475-2A5B-4B8C-8AC5-B78FF6E9E3C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6731642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customXml" Target="../ink/ink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918FF4C-517C-9BAA-FE50-2015DE5D712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dirty="0"/>
              <a:t>3. Prstencová fontána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07C7D5C0-A8DB-196E-0426-95B28E61561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k-SK" dirty="0"/>
              <a:t>Michal Šturc</a:t>
            </a:r>
          </a:p>
          <a:p>
            <a:r>
              <a:rPr lang="sk-SK" dirty="0"/>
              <a:t>Úvodné sústredenie TMF 2025</a:t>
            </a:r>
          </a:p>
          <a:p>
            <a:r>
              <a:rPr lang="sk-SK" dirty="0"/>
              <a:t>21. 10. 2025, Bratislava</a:t>
            </a:r>
          </a:p>
        </p:txBody>
      </p:sp>
      <p:pic>
        <p:nvPicPr>
          <p:cNvPr id="4" name="Obrázok 3">
            <a:extLst>
              <a:ext uri="{FF2B5EF4-FFF2-40B4-BE49-F238E27FC236}">
                <a16:creationId xmlns:a16="http://schemas.microsoft.com/office/drawing/2014/main" id="{9AE8049D-FD89-E770-A821-F93D6C3A4D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257800"/>
            <a:ext cx="12192000" cy="1600200"/>
          </a:xfrm>
          <a:prstGeom prst="rect">
            <a:avLst/>
          </a:prstGeom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44590087-044A-25F6-91F1-11FC783CB3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1175" y="5700712"/>
            <a:ext cx="1009650" cy="71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75033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787C31-7BDD-E1D4-2D8B-049BC2499D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5981E92-958A-6A36-CDFE-2CB01427D4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Vytvorenie fontány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D27D0685-85B0-C929-5422-EF73AB0F4F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/>
              <a:t>Uzatvorenie hladiny nad dopadajúcim objektom</a:t>
            </a:r>
          </a:p>
          <a:p>
            <a:endParaRPr lang="sk-SK" dirty="0"/>
          </a:p>
          <a:p>
            <a:r>
              <a:rPr lang="sk-SK" dirty="0"/>
              <a:t>Vyplnenie vzduchovej dutiny</a:t>
            </a:r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FE44E411-5C01-C273-D1CC-B2AB7D4943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99960" y="0"/>
            <a:ext cx="1192040" cy="6858000"/>
          </a:xfrm>
          <a:prstGeom prst="rect">
            <a:avLst/>
          </a:prstGeom>
        </p:spPr>
      </p:pic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6F79EFF6-FCD3-70B3-8816-6C81505377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33049" y="6356350"/>
            <a:ext cx="6925901" cy="365125"/>
          </a:xfrm>
        </p:spPr>
        <p:txBody>
          <a:bodyPr/>
          <a:lstStyle/>
          <a:p>
            <a:r>
              <a:rPr lang="sk-SK" sz="1600" dirty="0">
                <a:solidFill>
                  <a:schemeClr val="tx1"/>
                </a:solidFill>
                <a:latin typeface="Corbel" panose="020B0503020204020204" pitchFamily="34" charset="0"/>
              </a:rPr>
              <a:t>Úvodné sústredenie TMF, 2025-10-21, Michal Šturc </a:t>
            </a:r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61DC67CF-3F25-2357-70E8-3AC1C2AB93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37475-2A5B-4B8C-8AC5-B78FF6E9E3CA}" type="slidenum">
              <a:rPr lang="sk-SK" sz="1600" smtClean="0">
                <a:solidFill>
                  <a:schemeClr val="bg1"/>
                </a:solidFill>
                <a:latin typeface="Corbel" panose="020B0503020204020204" pitchFamily="34" charset="0"/>
              </a:rPr>
              <a:t>10</a:t>
            </a:fld>
            <a:endParaRPr lang="sk-SK" sz="1600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259AAEF8-527F-4EEF-3899-4272E85AE2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1155" y="3071812"/>
            <a:ext cx="1009650" cy="71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47085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56C403-DEC5-1B36-92B0-64C66164E7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A063351-C843-BBBE-965D-D1EF53A743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Vytvorenie fontány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BB85CD57-B1E4-BF4A-1C42-E8F0C2DD93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/>
              <a:t>Toto nie</a:t>
            </a:r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CA6F1C38-6C0C-A960-2E45-A9A8DFA5AA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99960" y="0"/>
            <a:ext cx="1192040" cy="6858000"/>
          </a:xfrm>
          <a:prstGeom prst="rect">
            <a:avLst/>
          </a:prstGeom>
        </p:spPr>
      </p:pic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D67268A7-A3FB-77BB-1229-5E1A203E88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33049" y="6356350"/>
            <a:ext cx="6925901" cy="365125"/>
          </a:xfrm>
        </p:spPr>
        <p:txBody>
          <a:bodyPr/>
          <a:lstStyle/>
          <a:p>
            <a:r>
              <a:rPr lang="sk-SK" sz="1600" dirty="0">
                <a:solidFill>
                  <a:schemeClr val="tx1"/>
                </a:solidFill>
                <a:latin typeface="Corbel" panose="020B0503020204020204" pitchFamily="34" charset="0"/>
              </a:rPr>
              <a:t>Úvodné sústredenie TMF, 2025-10-21, Michal Šturc </a:t>
            </a:r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F799E950-EAEE-C7B7-E8F9-0583B42E30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37475-2A5B-4B8C-8AC5-B78FF6E9E3CA}" type="slidenum">
              <a:rPr lang="sk-SK" sz="1600" smtClean="0">
                <a:solidFill>
                  <a:schemeClr val="bg1"/>
                </a:solidFill>
                <a:latin typeface="Corbel" panose="020B0503020204020204" pitchFamily="34" charset="0"/>
              </a:rPr>
              <a:t>11</a:t>
            </a:fld>
            <a:endParaRPr lang="sk-SK" sz="1600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66FE7237-58EC-63F0-E943-856B96B730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1155" y="3071812"/>
            <a:ext cx="1009650" cy="71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Obrázok 7">
            <a:extLst>
              <a:ext uri="{FF2B5EF4-FFF2-40B4-BE49-F238E27FC236}">
                <a16:creationId xmlns:a16="http://schemas.microsoft.com/office/drawing/2014/main" id="{16A8DB1A-323C-53AD-F6F9-3BAAABAAD6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5999" y="0"/>
            <a:ext cx="3793402" cy="6397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84511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1D8BD0-2D09-B4EA-0E80-72B0D68B5B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142577C-2C4B-C522-1261-CD6B009155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Vytvorenie fontány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8FBC8B63-72D7-0E5B-1615-9BFA60FB38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/>
              <a:t>Hladina sa uzatvára</a:t>
            </a:r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0C1F058A-9F76-2AC5-466D-9C98011E77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99960" y="0"/>
            <a:ext cx="1192040" cy="6858000"/>
          </a:xfrm>
          <a:prstGeom prst="rect">
            <a:avLst/>
          </a:prstGeom>
        </p:spPr>
      </p:pic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CB12045D-3325-53E2-3759-9A9437160F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33049" y="6356350"/>
            <a:ext cx="6925901" cy="365125"/>
          </a:xfrm>
        </p:spPr>
        <p:txBody>
          <a:bodyPr/>
          <a:lstStyle/>
          <a:p>
            <a:r>
              <a:rPr lang="sk-SK" sz="1600" dirty="0">
                <a:solidFill>
                  <a:schemeClr val="tx1"/>
                </a:solidFill>
                <a:latin typeface="Corbel" panose="020B0503020204020204" pitchFamily="34" charset="0"/>
              </a:rPr>
              <a:t>Úvodné sústredenie TMF, 2025-10-21, Michal Šturc </a:t>
            </a:r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4F1F926C-A2A6-E63E-D957-2637B33860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37475-2A5B-4B8C-8AC5-B78FF6E9E3CA}" type="slidenum">
              <a:rPr lang="sk-SK" sz="1600" smtClean="0">
                <a:solidFill>
                  <a:schemeClr val="bg1"/>
                </a:solidFill>
                <a:latin typeface="Corbel" panose="020B0503020204020204" pitchFamily="34" charset="0"/>
              </a:rPr>
              <a:t>12</a:t>
            </a:fld>
            <a:endParaRPr lang="sk-SK" sz="1600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3A0E29D4-4571-2F0B-083F-40B27BA468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1155" y="3071812"/>
            <a:ext cx="1009650" cy="71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Obrázok 9">
            <a:extLst>
              <a:ext uri="{FF2B5EF4-FFF2-40B4-BE49-F238E27FC236}">
                <a16:creationId xmlns:a16="http://schemas.microsoft.com/office/drawing/2014/main" id="{277089D4-D111-102F-BA14-3E5CC7BF22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5999" y="0"/>
            <a:ext cx="3328658" cy="6435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73968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025EC2-5ABF-ABAE-E5A3-08DA76C1B7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555D3A3-4819-AF36-AA7F-E83B828B7E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Vytvorenie fontány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3E0D4545-B043-D8F5-71EE-F28819BCA9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/>
              <a:t>Vzduchová bublina sa vypĺňa</a:t>
            </a:r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27C0FC77-C5AF-6DEA-EF9C-C1E788DE5E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99960" y="0"/>
            <a:ext cx="1192040" cy="6858000"/>
          </a:xfrm>
          <a:prstGeom prst="rect">
            <a:avLst/>
          </a:prstGeom>
        </p:spPr>
      </p:pic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40A5FC49-E60D-75A2-45C2-B267D6C6B7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33049" y="6356350"/>
            <a:ext cx="6925901" cy="365125"/>
          </a:xfrm>
        </p:spPr>
        <p:txBody>
          <a:bodyPr/>
          <a:lstStyle/>
          <a:p>
            <a:r>
              <a:rPr lang="sk-SK" sz="1600" dirty="0">
                <a:solidFill>
                  <a:schemeClr val="tx1"/>
                </a:solidFill>
                <a:latin typeface="Corbel" panose="020B0503020204020204" pitchFamily="34" charset="0"/>
              </a:rPr>
              <a:t>Úvodné sústredenie TMF, 2025-10-21, Michal Šturc </a:t>
            </a:r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4FA4EAED-08A6-8349-E4B1-DA26668FED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37475-2A5B-4B8C-8AC5-B78FF6E9E3CA}" type="slidenum">
              <a:rPr lang="sk-SK" sz="1600" smtClean="0">
                <a:solidFill>
                  <a:schemeClr val="bg1"/>
                </a:solidFill>
                <a:latin typeface="Corbel" panose="020B0503020204020204" pitchFamily="34" charset="0"/>
              </a:rPr>
              <a:t>13</a:t>
            </a:fld>
            <a:endParaRPr lang="sk-SK" sz="1600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4210288A-D44C-4C29-5F2C-6282B5327D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1155" y="3071812"/>
            <a:ext cx="1009650" cy="71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Obrázok 11">
            <a:extLst>
              <a:ext uri="{FF2B5EF4-FFF2-40B4-BE49-F238E27FC236}">
                <a16:creationId xmlns:a16="http://schemas.microsoft.com/office/drawing/2014/main" id="{A3F4190B-26CC-58C3-499D-3BAC1E34BC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5999" y="0"/>
            <a:ext cx="3373926" cy="6450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11260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074751-2008-5CEE-9FD9-819F83C3EA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5D0EB0E-23DF-0477-0A7E-D138A04CAB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Vytvorenie fontány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F25D8995-EB99-6131-FEAB-EE0948E5C3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/>
              <a:t>Vytvorí sa fontána</a:t>
            </a:r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666E9CDC-A101-9A50-F4AF-7A0BCC0876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99960" y="0"/>
            <a:ext cx="1192040" cy="6858000"/>
          </a:xfrm>
          <a:prstGeom prst="rect">
            <a:avLst/>
          </a:prstGeom>
        </p:spPr>
      </p:pic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6DF7C13C-A082-3015-6C86-88DB637E3C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33049" y="6356350"/>
            <a:ext cx="6925901" cy="365125"/>
          </a:xfrm>
        </p:spPr>
        <p:txBody>
          <a:bodyPr/>
          <a:lstStyle/>
          <a:p>
            <a:r>
              <a:rPr lang="sk-SK" sz="1600" dirty="0">
                <a:solidFill>
                  <a:schemeClr val="tx1"/>
                </a:solidFill>
                <a:latin typeface="Corbel" panose="020B0503020204020204" pitchFamily="34" charset="0"/>
              </a:rPr>
              <a:t>Úvodné sústredenie TMF, 2025-10-21, Michal Šturc </a:t>
            </a:r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5CF32397-8223-87D2-2CA2-5FED99CC1E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37475-2A5B-4B8C-8AC5-B78FF6E9E3CA}" type="slidenum">
              <a:rPr lang="sk-SK" sz="1600" smtClean="0">
                <a:solidFill>
                  <a:schemeClr val="bg1"/>
                </a:solidFill>
                <a:latin typeface="Corbel" panose="020B0503020204020204" pitchFamily="34" charset="0"/>
              </a:rPr>
              <a:t>14</a:t>
            </a:fld>
            <a:endParaRPr lang="sk-SK" sz="1600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49710CDC-7919-32E0-849C-BAADDD2CF3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1155" y="3071812"/>
            <a:ext cx="1009650" cy="71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Obrázok 13">
            <a:extLst>
              <a:ext uri="{FF2B5EF4-FFF2-40B4-BE49-F238E27FC236}">
                <a16:creationId xmlns:a16="http://schemas.microsoft.com/office/drawing/2014/main" id="{6E54ABDF-7781-4860-9C6F-D6E2322F72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5999" y="0"/>
            <a:ext cx="3421454" cy="6412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59959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814DC9-A1B9-9390-7C00-3CB00140AF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324F580-85D7-D16C-9651-2574ED31FD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Fontána a prstenec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73023888-4A17-270E-DEA8-019DD28818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/>
              <a:t>Prečo prstenec?</a:t>
            </a:r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928812C3-4B9E-7731-F3EA-612BCAC37A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99960" y="0"/>
            <a:ext cx="1192040" cy="6858000"/>
          </a:xfrm>
          <a:prstGeom prst="rect">
            <a:avLst/>
          </a:prstGeom>
        </p:spPr>
      </p:pic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F8AF25F7-9D7C-DD38-B63C-EA04FAC6E1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33049" y="6356350"/>
            <a:ext cx="6925901" cy="365125"/>
          </a:xfrm>
        </p:spPr>
        <p:txBody>
          <a:bodyPr/>
          <a:lstStyle/>
          <a:p>
            <a:r>
              <a:rPr lang="sk-SK" sz="1600" dirty="0">
                <a:solidFill>
                  <a:schemeClr val="tx1"/>
                </a:solidFill>
                <a:latin typeface="Corbel" panose="020B0503020204020204" pitchFamily="34" charset="0"/>
              </a:rPr>
              <a:t>Úvodné sústredenie TMF, 2025-10-21, Michal Šturc </a:t>
            </a:r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EC4726CF-599D-1D4A-15FF-C27A238A5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37475-2A5B-4B8C-8AC5-B78FF6E9E3CA}" type="slidenum">
              <a:rPr lang="sk-SK" sz="1600" smtClean="0">
                <a:solidFill>
                  <a:schemeClr val="bg1"/>
                </a:solidFill>
                <a:latin typeface="Corbel" panose="020B0503020204020204" pitchFamily="34" charset="0"/>
              </a:rPr>
              <a:t>15</a:t>
            </a:fld>
            <a:endParaRPr lang="sk-SK" sz="1600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58C791FC-8D27-5ED5-7029-BC1C43FEAA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1155" y="3071812"/>
            <a:ext cx="1009650" cy="71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25438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326765-524D-2CD0-8CC1-676C2787D1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AEFC84C-D710-67E7-9C4E-AC09E6B00E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Fontána a prstenec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EBB761D4-519C-4D74-0190-A657BB564C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/>
              <a:t>Prečo prstenec?</a:t>
            </a:r>
          </a:p>
          <a:p>
            <a:endParaRPr lang="sk-SK" dirty="0"/>
          </a:p>
          <a:p>
            <a:r>
              <a:rPr lang="sk-SK" dirty="0"/>
              <a:t>Nestačí disk? Alebo guľa?</a:t>
            </a:r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A6E23857-F760-CB46-7D3D-C344DF9AF9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99960" y="0"/>
            <a:ext cx="1192040" cy="6858000"/>
          </a:xfrm>
          <a:prstGeom prst="rect">
            <a:avLst/>
          </a:prstGeom>
        </p:spPr>
      </p:pic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693B4AB0-A4C3-00A0-CDB8-4D8B1B8173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33049" y="6356350"/>
            <a:ext cx="6925901" cy="365125"/>
          </a:xfrm>
        </p:spPr>
        <p:txBody>
          <a:bodyPr/>
          <a:lstStyle/>
          <a:p>
            <a:r>
              <a:rPr lang="sk-SK" sz="1600" dirty="0">
                <a:solidFill>
                  <a:schemeClr val="tx1"/>
                </a:solidFill>
                <a:latin typeface="Corbel" panose="020B0503020204020204" pitchFamily="34" charset="0"/>
              </a:rPr>
              <a:t>Úvodné sústredenie TMF, 2025-10-21, Michal Šturc </a:t>
            </a:r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8A288E1F-78A6-670D-57F6-C151D1F0CC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37475-2A5B-4B8C-8AC5-B78FF6E9E3CA}" type="slidenum">
              <a:rPr lang="sk-SK" sz="1600" smtClean="0">
                <a:solidFill>
                  <a:schemeClr val="bg1"/>
                </a:solidFill>
                <a:latin typeface="Corbel" panose="020B0503020204020204" pitchFamily="34" charset="0"/>
              </a:rPr>
              <a:t>16</a:t>
            </a:fld>
            <a:endParaRPr lang="sk-SK" sz="1600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0DD110FC-6FD5-569D-A304-817584AAC2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1155" y="3071812"/>
            <a:ext cx="1009650" cy="71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32344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415F6A-FE08-21BE-D72D-B3DE6AA78D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F5E815F-D957-83FF-882A-200AF52FD6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Fontána a prstenec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4939AB0A-9E37-A923-7E58-C94EA9F3F4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/>
              <a:t>Prečo prstenec?</a:t>
            </a:r>
          </a:p>
          <a:p>
            <a:endParaRPr lang="sk-SK" dirty="0"/>
          </a:p>
          <a:p>
            <a:r>
              <a:rPr lang="sk-SK" dirty="0"/>
              <a:t>Nestačí disk? Alebo guľa?</a:t>
            </a:r>
          </a:p>
          <a:p>
            <a:endParaRPr lang="sk-SK" dirty="0"/>
          </a:p>
          <a:p>
            <a:r>
              <a:rPr lang="sk-SK" dirty="0"/>
              <a:t>Otvor v prstenci – rovnica kontinuity?</a:t>
            </a:r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213D966D-DC9A-9CB1-0E35-EEEBC1B1FB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99960" y="0"/>
            <a:ext cx="1192040" cy="6858000"/>
          </a:xfrm>
          <a:prstGeom prst="rect">
            <a:avLst/>
          </a:prstGeom>
        </p:spPr>
      </p:pic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410FA73E-BC14-F40B-5962-7891707D47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33049" y="6356350"/>
            <a:ext cx="6925901" cy="365125"/>
          </a:xfrm>
        </p:spPr>
        <p:txBody>
          <a:bodyPr/>
          <a:lstStyle/>
          <a:p>
            <a:r>
              <a:rPr lang="sk-SK" sz="1600" dirty="0">
                <a:solidFill>
                  <a:schemeClr val="tx1"/>
                </a:solidFill>
                <a:latin typeface="Corbel" panose="020B0503020204020204" pitchFamily="34" charset="0"/>
              </a:rPr>
              <a:t>Úvodné sústredenie TMF, 2025-10-21, Michal Šturc </a:t>
            </a:r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C6F5416C-378A-5AF7-6AF5-F2C785DCC8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37475-2A5B-4B8C-8AC5-B78FF6E9E3CA}" type="slidenum">
              <a:rPr lang="sk-SK" sz="1600" smtClean="0">
                <a:solidFill>
                  <a:schemeClr val="bg1"/>
                </a:solidFill>
                <a:latin typeface="Corbel" panose="020B0503020204020204" pitchFamily="34" charset="0"/>
              </a:rPr>
              <a:t>17</a:t>
            </a:fld>
            <a:endParaRPr lang="sk-SK" sz="1600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AE9BE93B-CCD7-B7DD-6DFB-CA65A29E2C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1155" y="3071812"/>
            <a:ext cx="1009650" cy="71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89998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516CC0-490D-C00A-CC95-3A3B0C3899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2D368C8-CE10-2175-6FEE-DB4A458008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Fontána a prstenec I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901090E1-F5BA-154E-B5A2-EA43284C33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/>
              <a:t>Otvor v prstenci – rovnica kontinuity?</a:t>
            </a:r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926FB653-3CA7-8C43-7A86-9166CB49A6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99960" y="0"/>
            <a:ext cx="1192040" cy="6858000"/>
          </a:xfrm>
          <a:prstGeom prst="rect">
            <a:avLst/>
          </a:prstGeom>
        </p:spPr>
      </p:pic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D4AA1D0F-43C3-E664-ED63-25DD76DF01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33049" y="6356350"/>
            <a:ext cx="6925901" cy="365125"/>
          </a:xfrm>
        </p:spPr>
        <p:txBody>
          <a:bodyPr/>
          <a:lstStyle/>
          <a:p>
            <a:r>
              <a:rPr lang="sk-SK" sz="1600" dirty="0">
                <a:solidFill>
                  <a:schemeClr val="tx1"/>
                </a:solidFill>
                <a:latin typeface="Corbel" panose="020B0503020204020204" pitchFamily="34" charset="0"/>
              </a:rPr>
              <a:t>Úvodné sústredenie TMF, 2025-10-21, Michal Šturc </a:t>
            </a:r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A2932B02-BCFB-ABEE-3F10-D32F6DF86D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37475-2A5B-4B8C-8AC5-B78FF6E9E3CA}" type="slidenum">
              <a:rPr lang="sk-SK" sz="1600" smtClean="0">
                <a:solidFill>
                  <a:schemeClr val="bg1"/>
                </a:solidFill>
                <a:latin typeface="Corbel" panose="020B0503020204020204" pitchFamily="34" charset="0"/>
              </a:rPr>
              <a:t>18</a:t>
            </a:fld>
            <a:endParaRPr lang="sk-SK" sz="1600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A8AD84B6-EE2F-AAFA-D743-2B487C82C5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1155" y="3071812"/>
            <a:ext cx="1009650" cy="71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Obrázok 3">
            <a:extLst>
              <a:ext uri="{FF2B5EF4-FFF2-40B4-BE49-F238E27FC236}">
                <a16:creationId xmlns:a16="http://schemas.microsoft.com/office/drawing/2014/main" id="{A4E9878A-7440-7565-7CB1-750F5582B5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7610" y="3071812"/>
            <a:ext cx="7553325" cy="2305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40152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A9C71E-E81D-56F0-CC56-2061916703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FF67893-B237-4E18-8BB9-1E9008D04A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Fontána a prstenec I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DC9FC782-D1C4-D884-7241-C8B2A630F4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/>
              <a:t>Otvor v prstenci – rovnica kontinuity?</a:t>
            </a:r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8F502ADE-693F-1DC9-AE96-EE4425D808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99960" y="0"/>
            <a:ext cx="1192040" cy="6858000"/>
          </a:xfrm>
          <a:prstGeom prst="rect">
            <a:avLst/>
          </a:prstGeom>
        </p:spPr>
      </p:pic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6556ACB1-BF6E-6A6F-CDAA-6A9F8F6028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33049" y="6356350"/>
            <a:ext cx="6925901" cy="365125"/>
          </a:xfrm>
        </p:spPr>
        <p:txBody>
          <a:bodyPr/>
          <a:lstStyle/>
          <a:p>
            <a:r>
              <a:rPr lang="sk-SK" sz="1600" dirty="0">
                <a:solidFill>
                  <a:schemeClr val="tx1"/>
                </a:solidFill>
                <a:latin typeface="Corbel" panose="020B0503020204020204" pitchFamily="34" charset="0"/>
              </a:rPr>
              <a:t>Úvodné sústredenie TMF, 2025-10-21, Michal Šturc </a:t>
            </a:r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82C8648F-7DE9-1D1D-7AD1-2A33F19E45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37475-2A5B-4B8C-8AC5-B78FF6E9E3CA}" type="slidenum">
              <a:rPr lang="sk-SK" sz="1600" smtClean="0">
                <a:solidFill>
                  <a:schemeClr val="bg1"/>
                </a:solidFill>
                <a:latin typeface="Corbel" panose="020B0503020204020204" pitchFamily="34" charset="0"/>
              </a:rPr>
              <a:t>19</a:t>
            </a:fld>
            <a:endParaRPr lang="sk-SK" sz="1600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29E69C8A-C829-30E7-A83B-2A5003707B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1155" y="3071812"/>
            <a:ext cx="1009650" cy="71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Obrázok 12">
            <a:extLst>
              <a:ext uri="{FF2B5EF4-FFF2-40B4-BE49-F238E27FC236}">
                <a16:creationId xmlns:a16="http://schemas.microsoft.com/office/drawing/2014/main" id="{E285E50C-44BE-37D0-75ED-00A952387C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2277" y="3071812"/>
            <a:ext cx="7353300" cy="2333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99511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C30985F-D2EA-4B1F-823D-B6CB7EDA10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Zadanie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0809A11C-7E71-9F8D-CE20-B2A6A4808B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/>
              <a:t>Keď </a:t>
            </a:r>
            <a:r>
              <a:rPr lang="sk-SK" b="1" dirty="0"/>
              <a:t>plochý kovový prstenec </a:t>
            </a:r>
            <a:r>
              <a:rPr lang="sk-SK" dirty="0"/>
              <a:t>spadne z určitej výšky do nádrže s vodou, </a:t>
            </a:r>
            <a:r>
              <a:rPr lang="sk-SK" b="1" dirty="0"/>
              <a:t>vytvorí sa vysoká</a:t>
            </a:r>
            <a:r>
              <a:rPr lang="sk-SK" dirty="0"/>
              <a:t> </a:t>
            </a:r>
            <a:r>
              <a:rPr lang="sk-SK" b="1" dirty="0"/>
              <a:t>fontána</a:t>
            </a:r>
            <a:r>
              <a:rPr lang="sk-SK" dirty="0"/>
              <a:t>. Ako závisí maximálna výška fontány od </a:t>
            </a:r>
            <a:r>
              <a:rPr lang="sk-SK" b="1" dirty="0"/>
              <a:t>parametrov prstenca</a:t>
            </a:r>
            <a:r>
              <a:rPr lang="sk-SK" dirty="0"/>
              <a:t>?</a:t>
            </a:r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DBE6D7E3-E2AD-CE47-7248-62506A200D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99960" y="0"/>
            <a:ext cx="1192040" cy="6858000"/>
          </a:xfrm>
          <a:prstGeom prst="rect">
            <a:avLst/>
          </a:prstGeom>
        </p:spPr>
      </p:pic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83AD8BF4-E100-041A-C36E-9F5B45FDCF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33049" y="6356350"/>
            <a:ext cx="6925901" cy="365125"/>
          </a:xfrm>
        </p:spPr>
        <p:txBody>
          <a:bodyPr/>
          <a:lstStyle/>
          <a:p>
            <a:r>
              <a:rPr lang="sk-SK" sz="1600" dirty="0">
                <a:solidFill>
                  <a:schemeClr val="tx1"/>
                </a:solidFill>
                <a:latin typeface="Corbel" panose="020B0503020204020204" pitchFamily="34" charset="0"/>
              </a:rPr>
              <a:t>Úvodné sústredenie TMF, 2025-10-21, Michal Šturc </a:t>
            </a:r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9384BA41-1FF5-C02B-C918-6E03D76FBC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37475-2A5B-4B8C-8AC5-B78FF6E9E3CA}" type="slidenum">
              <a:rPr lang="sk-SK" sz="1600" smtClean="0">
                <a:solidFill>
                  <a:schemeClr val="bg1"/>
                </a:solidFill>
                <a:latin typeface="Corbel" panose="020B0503020204020204" pitchFamily="34" charset="0"/>
              </a:rPr>
              <a:t>2</a:t>
            </a:fld>
            <a:endParaRPr lang="sk-SK" sz="1600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BE232576-D596-ED41-8FC5-990601A111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1155" y="3071812"/>
            <a:ext cx="1009650" cy="71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84350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0F4222-08AE-0F71-F477-237BF361E6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06BABBE-A50D-5797-CC79-0A643202B4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Fontána a prstenec I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AD399D6D-7C41-6C24-BBBF-BF01025EAC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/>
              <a:t>Otvor v prstenci – rovnica kontinuity?</a:t>
            </a:r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D7AD39FB-118B-9786-B7D4-820CEADF77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99960" y="0"/>
            <a:ext cx="1192040" cy="6858000"/>
          </a:xfrm>
          <a:prstGeom prst="rect">
            <a:avLst/>
          </a:prstGeom>
        </p:spPr>
      </p:pic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A8726AA7-9E0E-4EBC-DE8A-B518945878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33049" y="6356350"/>
            <a:ext cx="6925901" cy="365125"/>
          </a:xfrm>
        </p:spPr>
        <p:txBody>
          <a:bodyPr/>
          <a:lstStyle/>
          <a:p>
            <a:r>
              <a:rPr lang="sk-SK" sz="1600" dirty="0">
                <a:solidFill>
                  <a:schemeClr val="tx1"/>
                </a:solidFill>
                <a:latin typeface="Corbel" panose="020B0503020204020204" pitchFamily="34" charset="0"/>
              </a:rPr>
              <a:t>Úvodné sústredenie TMF, 2025-10-21, Michal Šturc </a:t>
            </a:r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D0CDDC93-1C19-30E4-1B06-17E4F8E30E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37475-2A5B-4B8C-8AC5-B78FF6E9E3CA}" type="slidenum">
              <a:rPr lang="sk-SK" sz="1600" smtClean="0">
                <a:solidFill>
                  <a:schemeClr val="bg1"/>
                </a:solidFill>
                <a:latin typeface="Corbel" panose="020B0503020204020204" pitchFamily="34" charset="0"/>
              </a:rPr>
              <a:t>20</a:t>
            </a:fld>
            <a:endParaRPr lang="sk-SK" sz="1600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ECBD3D5-287A-AC40-88BB-5C95C9E555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1155" y="3071812"/>
            <a:ext cx="1009650" cy="71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Obrázok 14">
            <a:extLst>
              <a:ext uri="{FF2B5EF4-FFF2-40B4-BE49-F238E27FC236}">
                <a16:creationId xmlns:a16="http://schemas.microsoft.com/office/drawing/2014/main" id="{1CD5D131-3AAA-766D-2F78-58068C0004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7540" y="3157395"/>
            <a:ext cx="7315200" cy="2314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57848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C5260E-9535-8F95-067A-B6A23F017F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2E067E7-A8F8-A200-D408-63C7BBE607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Fontána a prstenec I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Zástupný objekt pre obsah 2">
                <a:extLst>
                  <a:ext uri="{FF2B5EF4-FFF2-40B4-BE49-F238E27FC236}">
                    <a16:creationId xmlns:a16="http://schemas.microsoft.com/office/drawing/2014/main" id="{33E2704B-9904-C6B5-D3B8-53209F7C825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sk-SK" dirty="0"/>
                  <a:t>Otvor v prstenci – rovnica kontinuity?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sk-SK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k-SK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≈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sk-SK" dirty="0"/>
              </a:p>
            </p:txBody>
          </p:sp>
        </mc:Choice>
        <mc:Fallback>
          <p:sp>
            <p:nvSpPr>
              <p:cNvPr id="3" name="Zástupný objekt pre obsah 2">
                <a:extLst>
                  <a:ext uri="{FF2B5EF4-FFF2-40B4-BE49-F238E27FC236}">
                    <a16:creationId xmlns:a16="http://schemas.microsoft.com/office/drawing/2014/main" id="{33E2704B-9904-C6B5-D3B8-53209F7C825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381"/>
                </a:stretch>
              </a:blipFill>
            </p:spPr>
            <p:txBody>
              <a:bodyPr/>
              <a:lstStyle/>
              <a:p>
                <a:r>
                  <a:rPr lang="sk-SK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Obrázok 4">
            <a:extLst>
              <a:ext uri="{FF2B5EF4-FFF2-40B4-BE49-F238E27FC236}">
                <a16:creationId xmlns:a16="http://schemas.microsoft.com/office/drawing/2014/main" id="{08961AEA-EF6C-A319-8C18-C8E283F196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99960" y="0"/>
            <a:ext cx="1192040" cy="6858000"/>
          </a:xfrm>
          <a:prstGeom prst="rect">
            <a:avLst/>
          </a:prstGeom>
        </p:spPr>
      </p:pic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DCE4A97A-68E8-0C51-8B2E-B731D5D568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33049" y="6356350"/>
            <a:ext cx="6925901" cy="365125"/>
          </a:xfrm>
        </p:spPr>
        <p:txBody>
          <a:bodyPr/>
          <a:lstStyle/>
          <a:p>
            <a:r>
              <a:rPr lang="sk-SK" sz="1600" dirty="0">
                <a:solidFill>
                  <a:schemeClr val="tx1"/>
                </a:solidFill>
                <a:latin typeface="Corbel" panose="020B0503020204020204" pitchFamily="34" charset="0"/>
              </a:rPr>
              <a:t>Úvodné sústredenie TMF, 2025-10-21, Michal Šturc </a:t>
            </a:r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AEE40028-B15A-E18D-E150-A36469E55E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37475-2A5B-4B8C-8AC5-B78FF6E9E3CA}" type="slidenum">
              <a:rPr lang="sk-SK" sz="1600" smtClean="0">
                <a:solidFill>
                  <a:schemeClr val="bg1"/>
                </a:solidFill>
                <a:latin typeface="Corbel" panose="020B0503020204020204" pitchFamily="34" charset="0"/>
              </a:rPr>
              <a:t>21</a:t>
            </a:fld>
            <a:endParaRPr lang="sk-SK" sz="1600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21B881FE-C642-CE11-B647-3EA4247A13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1155" y="3071812"/>
            <a:ext cx="1009650" cy="71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Obrázok 3">
            <a:extLst>
              <a:ext uri="{FF2B5EF4-FFF2-40B4-BE49-F238E27FC236}">
                <a16:creationId xmlns:a16="http://schemas.microsoft.com/office/drawing/2014/main" id="{B1D2E153-87C1-AC13-C8A2-09F786C8D25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72503" y="2190672"/>
            <a:ext cx="5552981" cy="1762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9035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B3AF60-19BF-E7C7-A4BD-9B41F5E0D5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D28EEE1-4676-7989-EC4D-2B15AED31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Fontána a prstenec II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437E1362-55A8-CFD2-28E9-8190A08A45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/>
              <a:t>Zrážka zatvárajúcej sa hladiny so stredným stĺpcom vody?</a:t>
            </a:r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60D3BA28-772B-19D1-DC0E-4181373F0D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99960" y="0"/>
            <a:ext cx="1192040" cy="6858000"/>
          </a:xfrm>
          <a:prstGeom prst="rect">
            <a:avLst/>
          </a:prstGeom>
        </p:spPr>
      </p:pic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9EC9A122-D87E-A64D-6E10-886F7DF962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33049" y="6356350"/>
            <a:ext cx="6925901" cy="365125"/>
          </a:xfrm>
        </p:spPr>
        <p:txBody>
          <a:bodyPr/>
          <a:lstStyle/>
          <a:p>
            <a:r>
              <a:rPr lang="sk-SK" sz="1600" dirty="0">
                <a:solidFill>
                  <a:schemeClr val="tx1"/>
                </a:solidFill>
                <a:latin typeface="Corbel" panose="020B0503020204020204" pitchFamily="34" charset="0"/>
              </a:rPr>
              <a:t>Úvodné sústredenie TMF, 2025-10-21, Michal Šturc </a:t>
            </a:r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DCED9A84-4DD7-62F2-A398-156B5DD8A0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37475-2A5B-4B8C-8AC5-B78FF6E9E3CA}" type="slidenum">
              <a:rPr lang="sk-SK" sz="1600" smtClean="0">
                <a:solidFill>
                  <a:schemeClr val="bg1"/>
                </a:solidFill>
                <a:latin typeface="Corbel" panose="020B0503020204020204" pitchFamily="34" charset="0"/>
              </a:rPr>
              <a:t>22</a:t>
            </a:fld>
            <a:endParaRPr lang="sk-SK" sz="1600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BD9AC811-A3E4-9E09-B4F4-035F68CBDE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1155" y="3071812"/>
            <a:ext cx="1009650" cy="71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Obrázok 8">
            <a:extLst>
              <a:ext uri="{FF2B5EF4-FFF2-40B4-BE49-F238E27FC236}">
                <a16:creationId xmlns:a16="http://schemas.microsoft.com/office/drawing/2014/main" id="{30867C9D-D57F-9B41-9BF4-2F4A89090A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8959" y="3162301"/>
            <a:ext cx="7296150" cy="236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8566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06C711-5061-C222-E140-D32D919487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E29E1BA-26F3-2835-1426-396B64E873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Zadanie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BDB42DB3-A9A1-53C8-6526-F8BCF51174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/>
              <a:t>Keď plochý kovový prstenec spadne z určitej výšky do nádrže s vodou, vytvorí sa </a:t>
            </a:r>
            <a:r>
              <a:rPr lang="sk-SK" b="1" dirty="0"/>
              <a:t>vysoká</a:t>
            </a:r>
            <a:r>
              <a:rPr lang="sk-SK" dirty="0"/>
              <a:t> fontána. Ako závisí maximálna výška fontány od parametrov prstenca?</a:t>
            </a:r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DC25BC8E-4148-D013-A2B1-6033878DBA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99960" y="0"/>
            <a:ext cx="1192040" cy="6858000"/>
          </a:xfrm>
          <a:prstGeom prst="rect">
            <a:avLst/>
          </a:prstGeom>
        </p:spPr>
      </p:pic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8C58EA34-ED28-2EFB-D5E8-8221A88591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33049" y="6356350"/>
            <a:ext cx="6925901" cy="365125"/>
          </a:xfrm>
        </p:spPr>
        <p:txBody>
          <a:bodyPr/>
          <a:lstStyle/>
          <a:p>
            <a:r>
              <a:rPr lang="sk-SK" sz="1600" dirty="0">
                <a:solidFill>
                  <a:schemeClr val="tx1"/>
                </a:solidFill>
                <a:latin typeface="Corbel" panose="020B0503020204020204" pitchFamily="34" charset="0"/>
              </a:rPr>
              <a:t>Úvodné sústredenie TMF, 2025-10-21, Michal Šturc </a:t>
            </a:r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6668F164-CA20-64A7-554D-747AA9B738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37475-2A5B-4B8C-8AC5-B78FF6E9E3CA}" type="slidenum">
              <a:rPr lang="sk-SK" sz="1600" smtClean="0">
                <a:solidFill>
                  <a:schemeClr val="bg1"/>
                </a:solidFill>
                <a:latin typeface="Corbel" panose="020B0503020204020204" pitchFamily="34" charset="0"/>
              </a:rPr>
              <a:t>23</a:t>
            </a:fld>
            <a:endParaRPr lang="sk-SK" sz="1600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9BFD5B67-E3AB-42FD-B759-2AF3F5525F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1155" y="3071812"/>
            <a:ext cx="1009650" cy="71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086192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5B51AB-E74D-08F8-EC6B-36E328759F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61E8F72-1B6B-E321-9120-5FF6E174BC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Vysoká fontána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Zástupný objekt pre obsah 2">
                <a:extLst>
                  <a:ext uri="{FF2B5EF4-FFF2-40B4-BE49-F238E27FC236}">
                    <a16:creationId xmlns:a16="http://schemas.microsoft.com/office/drawing/2014/main" id="{CC9831FB-91C8-7DAE-C6EF-801DF302EF5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sk-SK" dirty="0"/>
                  <a:t>Ťažší prstenec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dirty="0"/>
                  <a:t> </a:t>
                </a:r>
                <a:r>
                  <a:rPr lang="sk-SK" dirty="0"/>
                  <a:t>vyššia fontána (zjavne)</a:t>
                </a:r>
              </a:p>
            </p:txBody>
          </p:sp>
        </mc:Choice>
        <mc:Fallback>
          <p:sp>
            <p:nvSpPr>
              <p:cNvPr id="3" name="Zástupný objekt pre obsah 2">
                <a:extLst>
                  <a:ext uri="{FF2B5EF4-FFF2-40B4-BE49-F238E27FC236}">
                    <a16:creationId xmlns:a16="http://schemas.microsoft.com/office/drawing/2014/main" id="{CC9831FB-91C8-7DAE-C6EF-801DF302EF5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381"/>
                </a:stretch>
              </a:blipFill>
            </p:spPr>
            <p:txBody>
              <a:bodyPr/>
              <a:lstStyle/>
              <a:p>
                <a:r>
                  <a:rPr lang="sk-SK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Obrázok 4">
            <a:extLst>
              <a:ext uri="{FF2B5EF4-FFF2-40B4-BE49-F238E27FC236}">
                <a16:creationId xmlns:a16="http://schemas.microsoft.com/office/drawing/2014/main" id="{E752C704-DF77-648B-5022-CC0CE84F92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99960" y="0"/>
            <a:ext cx="1192040" cy="6858000"/>
          </a:xfrm>
          <a:prstGeom prst="rect">
            <a:avLst/>
          </a:prstGeom>
        </p:spPr>
      </p:pic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A7A68D17-67DD-E84A-5E2A-437B218E0E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33049" y="6356350"/>
            <a:ext cx="6925901" cy="365125"/>
          </a:xfrm>
        </p:spPr>
        <p:txBody>
          <a:bodyPr/>
          <a:lstStyle/>
          <a:p>
            <a:r>
              <a:rPr lang="sk-SK" sz="1600" dirty="0">
                <a:solidFill>
                  <a:schemeClr val="tx1"/>
                </a:solidFill>
                <a:latin typeface="Corbel" panose="020B0503020204020204" pitchFamily="34" charset="0"/>
              </a:rPr>
              <a:t>Úvodné sústredenie TMF, 2025-10-21, Michal Šturc </a:t>
            </a:r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1FC2D472-194A-0538-88DB-7E73486A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37475-2A5B-4B8C-8AC5-B78FF6E9E3CA}" type="slidenum">
              <a:rPr lang="sk-SK" sz="1600" smtClean="0">
                <a:solidFill>
                  <a:schemeClr val="bg1"/>
                </a:solidFill>
                <a:latin typeface="Corbel" panose="020B0503020204020204" pitchFamily="34" charset="0"/>
              </a:rPr>
              <a:t>24</a:t>
            </a:fld>
            <a:endParaRPr lang="sk-SK" sz="1600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9CA924CD-70E0-9968-F822-C5C7FEAFCA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1155" y="3071812"/>
            <a:ext cx="1009650" cy="71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456256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E5FCD7-24C8-23A2-3A65-9692171E1C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A9D1924-FB60-5905-0E8F-4EA828D4EF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Vysoká fontána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Zástupný objekt pre obsah 2">
                <a:extLst>
                  <a:ext uri="{FF2B5EF4-FFF2-40B4-BE49-F238E27FC236}">
                    <a16:creationId xmlns:a16="http://schemas.microsoft.com/office/drawing/2014/main" id="{38053AE3-FAA6-6D4B-54C5-0B5C6925D67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sk-SK" dirty="0"/>
                  <a:t>Ťažší prstenec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dirty="0"/>
                  <a:t> </a:t>
                </a:r>
                <a:r>
                  <a:rPr lang="sk-SK" dirty="0"/>
                  <a:t>vyššia fontána (zjavne)</a:t>
                </a:r>
              </a:p>
              <a:p>
                <a:endParaRPr lang="sk-SK" dirty="0"/>
              </a:p>
              <a:p>
                <a:r>
                  <a:rPr lang="sk-SK" dirty="0"/>
                  <a:t>Definovať výšku cez pomer výšky fontány z gule s rovnakou hmotnosťou?</a:t>
                </a:r>
              </a:p>
            </p:txBody>
          </p:sp>
        </mc:Choice>
        <mc:Fallback>
          <p:sp>
            <p:nvSpPr>
              <p:cNvPr id="3" name="Zástupný objekt pre obsah 2">
                <a:extLst>
                  <a:ext uri="{FF2B5EF4-FFF2-40B4-BE49-F238E27FC236}">
                    <a16:creationId xmlns:a16="http://schemas.microsoft.com/office/drawing/2014/main" id="{38053AE3-FAA6-6D4B-54C5-0B5C6925D67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381"/>
                </a:stretch>
              </a:blipFill>
            </p:spPr>
            <p:txBody>
              <a:bodyPr/>
              <a:lstStyle/>
              <a:p>
                <a:r>
                  <a:rPr lang="sk-SK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Obrázok 4">
            <a:extLst>
              <a:ext uri="{FF2B5EF4-FFF2-40B4-BE49-F238E27FC236}">
                <a16:creationId xmlns:a16="http://schemas.microsoft.com/office/drawing/2014/main" id="{FE8FF37D-6595-4119-9D41-2AFB2D818B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99960" y="0"/>
            <a:ext cx="1192040" cy="6858000"/>
          </a:xfrm>
          <a:prstGeom prst="rect">
            <a:avLst/>
          </a:prstGeom>
        </p:spPr>
      </p:pic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D32AEAD2-6436-2B12-7040-2CA902486B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33049" y="6356350"/>
            <a:ext cx="6925901" cy="365125"/>
          </a:xfrm>
        </p:spPr>
        <p:txBody>
          <a:bodyPr/>
          <a:lstStyle/>
          <a:p>
            <a:r>
              <a:rPr lang="sk-SK" sz="1600" dirty="0">
                <a:solidFill>
                  <a:schemeClr val="tx1"/>
                </a:solidFill>
                <a:latin typeface="Corbel" panose="020B0503020204020204" pitchFamily="34" charset="0"/>
              </a:rPr>
              <a:t>Úvodné sústredenie TMF, 2025-10-21, Michal Šturc </a:t>
            </a:r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BBDD2AFE-7925-25DE-8A2F-2763CB8DA3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37475-2A5B-4B8C-8AC5-B78FF6E9E3CA}" type="slidenum">
              <a:rPr lang="sk-SK" sz="1600" smtClean="0">
                <a:solidFill>
                  <a:schemeClr val="bg1"/>
                </a:solidFill>
                <a:latin typeface="Corbel" panose="020B0503020204020204" pitchFamily="34" charset="0"/>
              </a:rPr>
              <a:t>25</a:t>
            </a:fld>
            <a:endParaRPr lang="sk-SK" sz="1600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7D5E5783-B599-A431-CDA1-C45B21D293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1155" y="3071812"/>
            <a:ext cx="1009650" cy="71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823907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A4B6EE-A58E-0089-C6AC-79ED54AF99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931DE4C-6EA5-2ED7-9F63-8ADDE37AE2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Čo s úlohou?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418FC347-E1A3-4D57-FB12-6462FB111A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/>
              <a:t>Ktorý z troch módov tvorby fontány sa naozaj realizuje?</a:t>
            </a:r>
          </a:p>
          <a:p>
            <a:endParaRPr lang="sk-SK" dirty="0"/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7DC02F01-6273-E1E1-A73A-6B1C6E46FD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99960" y="0"/>
            <a:ext cx="1192040" cy="6858000"/>
          </a:xfrm>
          <a:prstGeom prst="rect">
            <a:avLst/>
          </a:prstGeom>
        </p:spPr>
      </p:pic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DFA07102-AC7C-AB73-3979-2621C36A57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33049" y="6356350"/>
            <a:ext cx="6925901" cy="365125"/>
          </a:xfrm>
        </p:spPr>
        <p:txBody>
          <a:bodyPr/>
          <a:lstStyle/>
          <a:p>
            <a:r>
              <a:rPr lang="sk-SK" sz="1600" dirty="0">
                <a:solidFill>
                  <a:schemeClr val="tx1"/>
                </a:solidFill>
                <a:latin typeface="Corbel" panose="020B0503020204020204" pitchFamily="34" charset="0"/>
              </a:rPr>
              <a:t>Úvodné sústredenie TMF, 2025-10-21, Michal Šturc </a:t>
            </a:r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2772CADE-075C-2051-29A6-45B7914FC9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37475-2A5B-4B8C-8AC5-B78FF6E9E3CA}" type="slidenum">
              <a:rPr lang="sk-SK" sz="1600" smtClean="0">
                <a:solidFill>
                  <a:schemeClr val="bg1"/>
                </a:solidFill>
                <a:latin typeface="Corbel" panose="020B0503020204020204" pitchFamily="34" charset="0"/>
              </a:rPr>
              <a:t>26</a:t>
            </a:fld>
            <a:endParaRPr lang="sk-SK" sz="1600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54937E3C-7168-67DE-49AF-DDF96436F2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1155" y="3071812"/>
            <a:ext cx="1009650" cy="71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967044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4BED39-9A09-6E40-3071-2B9178CD93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C794174-F883-7A93-2D9B-801B1C73B2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Čo s úlohou?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44774091-DD78-2741-49C4-E7F3EE94C1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/>
              <a:t>Ktorý z troch módov tvorby fontány sa naozaj realizuje?</a:t>
            </a:r>
          </a:p>
          <a:p>
            <a:endParaRPr lang="sk-SK" dirty="0"/>
          </a:p>
          <a:p>
            <a:r>
              <a:rPr lang="sk-SK" dirty="0"/>
              <a:t>Zavretie hladiny – nezávisí od vnútorného polomeru prstenca</a:t>
            </a:r>
          </a:p>
          <a:p>
            <a:endParaRPr lang="sk-SK" dirty="0"/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C03262DA-9873-B79B-D5C0-0BEFF6FC6C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99960" y="0"/>
            <a:ext cx="1192040" cy="6858000"/>
          </a:xfrm>
          <a:prstGeom prst="rect">
            <a:avLst/>
          </a:prstGeom>
        </p:spPr>
      </p:pic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A06F3EEA-0480-2028-1B9A-8E34D3F773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33049" y="6356350"/>
            <a:ext cx="6925901" cy="365125"/>
          </a:xfrm>
        </p:spPr>
        <p:txBody>
          <a:bodyPr/>
          <a:lstStyle/>
          <a:p>
            <a:r>
              <a:rPr lang="sk-SK" sz="1600" dirty="0">
                <a:solidFill>
                  <a:schemeClr val="tx1"/>
                </a:solidFill>
                <a:latin typeface="Corbel" panose="020B0503020204020204" pitchFamily="34" charset="0"/>
              </a:rPr>
              <a:t>Úvodné sústredenie TMF, 2025-10-21, Michal Šturc </a:t>
            </a:r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802CA8CF-9104-80C2-1D88-DC7713114E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37475-2A5B-4B8C-8AC5-B78FF6E9E3CA}" type="slidenum">
              <a:rPr lang="sk-SK" sz="1600" smtClean="0">
                <a:solidFill>
                  <a:schemeClr val="bg1"/>
                </a:solidFill>
                <a:latin typeface="Corbel" panose="020B0503020204020204" pitchFamily="34" charset="0"/>
              </a:rPr>
              <a:t>27</a:t>
            </a:fld>
            <a:endParaRPr lang="sk-SK" sz="1600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7B7C52D2-0023-4845-3AB5-04B253CF5F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1155" y="3071812"/>
            <a:ext cx="1009650" cy="71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513172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6869C6-6FAC-3DDC-5059-C9634133F3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6DECA86-4212-AE1E-5A2D-C046829E32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Čo s úlohou?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942B7464-03A5-399B-5E43-980D66B5A4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/>
              <a:t>Ktorý z troch módov tvorby fontány sa naozaj realizuje?</a:t>
            </a:r>
          </a:p>
          <a:p>
            <a:endParaRPr lang="sk-SK" dirty="0"/>
          </a:p>
          <a:p>
            <a:r>
              <a:rPr lang="sk-SK" dirty="0"/>
              <a:t>Zavretie hladiny – nezávisí od vnútorného polomeru prstenca</a:t>
            </a:r>
          </a:p>
          <a:p>
            <a:endParaRPr lang="sk-SK" dirty="0"/>
          </a:p>
          <a:p>
            <a:r>
              <a:rPr lang="sk-SK" dirty="0" err="1"/>
              <a:t>Výtrysk</a:t>
            </a:r>
            <a:r>
              <a:rPr lang="sk-SK" dirty="0"/>
              <a:t> cez stred – nezávisí od vonkajšieho polomeru prstenca</a:t>
            </a:r>
          </a:p>
          <a:p>
            <a:endParaRPr lang="sk-SK" dirty="0"/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3570DC79-EAD0-B1BE-AC83-0210482625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99960" y="0"/>
            <a:ext cx="1192040" cy="6858000"/>
          </a:xfrm>
          <a:prstGeom prst="rect">
            <a:avLst/>
          </a:prstGeom>
        </p:spPr>
      </p:pic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75E4AAF1-7B15-52E8-4781-B81063A38F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33049" y="6356350"/>
            <a:ext cx="6925901" cy="365125"/>
          </a:xfrm>
        </p:spPr>
        <p:txBody>
          <a:bodyPr/>
          <a:lstStyle/>
          <a:p>
            <a:r>
              <a:rPr lang="sk-SK" sz="1600" dirty="0">
                <a:solidFill>
                  <a:schemeClr val="tx1"/>
                </a:solidFill>
                <a:latin typeface="Corbel" panose="020B0503020204020204" pitchFamily="34" charset="0"/>
              </a:rPr>
              <a:t>Úvodné sústredenie TMF, 2025-10-21, Michal Šturc </a:t>
            </a:r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B57161DB-C991-0EF3-2827-50D9EDD538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37475-2A5B-4B8C-8AC5-B78FF6E9E3CA}" type="slidenum">
              <a:rPr lang="sk-SK" sz="1600" smtClean="0">
                <a:solidFill>
                  <a:schemeClr val="bg1"/>
                </a:solidFill>
                <a:latin typeface="Corbel" panose="020B0503020204020204" pitchFamily="34" charset="0"/>
              </a:rPr>
              <a:t>28</a:t>
            </a:fld>
            <a:endParaRPr lang="sk-SK" sz="1600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3CEFE7F-03B1-8C54-07D0-F8AD353D37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1155" y="3071812"/>
            <a:ext cx="1009650" cy="71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780916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1E837D-4EE4-FAF8-2A8C-DD86ECF4AA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EC066CD-EDCF-0025-D3B1-761D5E0621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Čo s úlohou?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D4759C87-B4B7-C457-6200-F58ACDDC61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/>
              <a:t>Ktorý z troch módov tvorby fontány sa naozaj realizuje?</a:t>
            </a:r>
          </a:p>
          <a:p>
            <a:endParaRPr lang="sk-SK" dirty="0"/>
          </a:p>
          <a:p>
            <a:r>
              <a:rPr lang="sk-SK" dirty="0"/>
              <a:t>Zavretie hladiny – nezávisí od vnútorného polomeru prstenca</a:t>
            </a:r>
          </a:p>
          <a:p>
            <a:endParaRPr lang="sk-SK" dirty="0"/>
          </a:p>
          <a:p>
            <a:r>
              <a:rPr lang="sk-SK" dirty="0" err="1"/>
              <a:t>Výtrysk</a:t>
            </a:r>
            <a:r>
              <a:rPr lang="sk-SK" dirty="0"/>
              <a:t> cez stred – nezávisí od vonkajšieho polomeru prstenca</a:t>
            </a:r>
          </a:p>
          <a:p>
            <a:endParaRPr lang="sk-SK" dirty="0"/>
          </a:p>
          <a:p>
            <a:r>
              <a:rPr lang="sk-SK" dirty="0"/>
              <a:t>Zrážka zatvárajúcej sa hladiny s </a:t>
            </a:r>
            <a:r>
              <a:rPr lang="sk-SK" dirty="0" err="1"/>
              <a:t>výtryskom</a:t>
            </a:r>
            <a:r>
              <a:rPr lang="sk-SK" dirty="0"/>
              <a:t> – závisí od oboch polomerov</a:t>
            </a:r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87A1ADDD-EF1F-440A-CAE2-2E4D1F3DB7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99960" y="0"/>
            <a:ext cx="1192040" cy="6858000"/>
          </a:xfrm>
          <a:prstGeom prst="rect">
            <a:avLst/>
          </a:prstGeom>
        </p:spPr>
      </p:pic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AAE8251F-2B4E-56E1-2921-DF9AC55F45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33049" y="6356350"/>
            <a:ext cx="6925901" cy="365125"/>
          </a:xfrm>
        </p:spPr>
        <p:txBody>
          <a:bodyPr/>
          <a:lstStyle/>
          <a:p>
            <a:r>
              <a:rPr lang="sk-SK" sz="1600" dirty="0">
                <a:solidFill>
                  <a:schemeClr val="tx1"/>
                </a:solidFill>
                <a:latin typeface="Corbel" panose="020B0503020204020204" pitchFamily="34" charset="0"/>
              </a:rPr>
              <a:t>Úvodné sústredenie TMF, 2025-10-21, Michal Šturc </a:t>
            </a:r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B5289D17-168D-1B1A-D044-DB459BD697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37475-2A5B-4B8C-8AC5-B78FF6E9E3CA}" type="slidenum">
              <a:rPr lang="sk-SK" sz="1600" smtClean="0">
                <a:solidFill>
                  <a:schemeClr val="bg1"/>
                </a:solidFill>
                <a:latin typeface="Corbel" panose="020B0503020204020204" pitchFamily="34" charset="0"/>
              </a:rPr>
              <a:t>29</a:t>
            </a:fld>
            <a:endParaRPr lang="sk-SK" sz="1600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C2886D3C-F38B-C720-E6C1-5ACE889744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1155" y="3071812"/>
            <a:ext cx="1009650" cy="71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04877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B41DCE-7E59-27DE-E293-685404CDED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54CF252-9A0C-B5C4-F590-9B6B0BA942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Zadanie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4032F8B3-2960-9D3D-59FE-C224F3A7E5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/>
              <a:t>Keď </a:t>
            </a:r>
            <a:r>
              <a:rPr lang="sk-SK" b="1" dirty="0"/>
              <a:t>plochý kovový prstenec </a:t>
            </a:r>
            <a:r>
              <a:rPr lang="sk-SK" dirty="0"/>
              <a:t>spadne z určitej výšky do nádrže s vodou, vytvorí sa vysoká fontána. Ako závisí maximálna výška fontány od </a:t>
            </a:r>
            <a:r>
              <a:rPr lang="sk-SK" b="1" dirty="0"/>
              <a:t>parametrov prstenca</a:t>
            </a:r>
            <a:r>
              <a:rPr lang="sk-SK" dirty="0"/>
              <a:t>?</a:t>
            </a:r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A6BE63CE-1141-9DA0-CFED-91E395DB3C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99960" y="0"/>
            <a:ext cx="1192040" cy="6858000"/>
          </a:xfrm>
          <a:prstGeom prst="rect">
            <a:avLst/>
          </a:prstGeom>
        </p:spPr>
      </p:pic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C25E43B1-92B7-8801-60AD-091306835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33049" y="6356350"/>
            <a:ext cx="6925901" cy="365125"/>
          </a:xfrm>
        </p:spPr>
        <p:txBody>
          <a:bodyPr/>
          <a:lstStyle/>
          <a:p>
            <a:r>
              <a:rPr lang="sk-SK" sz="1600" dirty="0">
                <a:solidFill>
                  <a:schemeClr val="tx1"/>
                </a:solidFill>
                <a:latin typeface="Corbel" panose="020B0503020204020204" pitchFamily="34" charset="0"/>
              </a:rPr>
              <a:t>Úvodné sústredenie TMF, 2025-10-21, Michal Šturc </a:t>
            </a:r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28D154DF-8D91-230E-DE3C-8E62C518AC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37475-2A5B-4B8C-8AC5-B78FF6E9E3CA}" type="slidenum">
              <a:rPr lang="sk-SK" sz="1600" smtClean="0">
                <a:solidFill>
                  <a:schemeClr val="bg1"/>
                </a:solidFill>
                <a:latin typeface="Corbel" panose="020B0503020204020204" pitchFamily="34" charset="0"/>
              </a:rPr>
              <a:t>3</a:t>
            </a:fld>
            <a:endParaRPr lang="sk-SK" sz="1600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452C73E2-CC7D-69AC-32D1-3CDD850CB4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1155" y="3071812"/>
            <a:ext cx="1009650" cy="71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77797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230414-C2EB-B5FA-FDA2-8908FEE370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43DFE24-15D6-2860-AA48-0A0A0455CD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Plochý kovový prstenec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1929EF3C-FC3D-6667-4227-D6B8A78B4B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/>
              <a:t>Prstenec má 4 parametre: vnútorný polomer, vonkajší polomer, výšku a materiál (hustotu)</a:t>
            </a:r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28626D55-3263-BB4C-480F-593CC39069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99960" y="0"/>
            <a:ext cx="1192040" cy="6858000"/>
          </a:xfrm>
          <a:prstGeom prst="rect">
            <a:avLst/>
          </a:prstGeom>
        </p:spPr>
      </p:pic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ECD80562-CAEE-220A-17C4-37429FEA6B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33049" y="6356350"/>
            <a:ext cx="6925901" cy="365125"/>
          </a:xfrm>
        </p:spPr>
        <p:txBody>
          <a:bodyPr/>
          <a:lstStyle/>
          <a:p>
            <a:r>
              <a:rPr lang="sk-SK" sz="1600" dirty="0">
                <a:solidFill>
                  <a:schemeClr val="tx1"/>
                </a:solidFill>
                <a:latin typeface="Corbel" panose="020B0503020204020204" pitchFamily="34" charset="0"/>
              </a:rPr>
              <a:t>Úvodné sústredenie TMF, 2025-10-21, Michal Šturc </a:t>
            </a:r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BF525371-88F7-23B6-6FE0-D81B2358ED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37475-2A5B-4B8C-8AC5-B78FF6E9E3CA}" type="slidenum">
              <a:rPr lang="sk-SK" sz="1600" smtClean="0">
                <a:solidFill>
                  <a:schemeClr val="bg1"/>
                </a:solidFill>
                <a:latin typeface="Corbel" panose="020B0503020204020204" pitchFamily="34" charset="0"/>
              </a:rPr>
              <a:t>4</a:t>
            </a:fld>
            <a:endParaRPr lang="sk-SK" sz="1600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C477437D-7BB6-7053-ABFA-FCBDDC79E5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1155" y="3071812"/>
            <a:ext cx="1009650" cy="71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Obrázok 7">
            <a:extLst>
              <a:ext uri="{FF2B5EF4-FFF2-40B4-BE49-F238E27FC236}">
                <a16:creationId xmlns:a16="http://schemas.microsoft.com/office/drawing/2014/main" id="{F490F694-573B-D178-FE50-D2C0732C3B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86595" y="2670421"/>
            <a:ext cx="3819525" cy="3657600"/>
          </a:xfrm>
          <a:prstGeom prst="rect">
            <a:avLst/>
          </a:prstGeom>
        </p:spPr>
      </p:pic>
      <p:pic>
        <p:nvPicPr>
          <p:cNvPr id="10" name="Obrázok 9">
            <a:extLst>
              <a:ext uri="{FF2B5EF4-FFF2-40B4-BE49-F238E27FC236}">
                <a16:creationId xmlns:a16="http://schemas.microsoft.com/office/drawing/2014/main" id="{6FC86C92-D7FB-5846-D059-7ACE614D895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00800" y="4160251"/>
            <a:ext cx="3943350" cy="1076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36494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AB5576-DF44-3F1F-7D9B-9433C970E0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0231C79-B589-A14B-EC05-5AE1907ADF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Plochý kovový prstenec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39D6E490-CF0C-080F-EA9F-09C0CC6950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/>
              <a:t>Dostupné riešenie: závažie na činku</a:t>
            </a:r>
          </a:p>
          <a:p>
            <a:pPr lvl="1"/>
            <a:r>
              <a:rPr lang="sk-SK" dirty="0">
                <a:solidFill>
                  <a:schemeClr val="accent6"/>
                </a:solidFill>
              </a:rPr>
              <a:t>+</a:t>
            </a:r>
            <a:r>
              <a:rPr lang="sk-SK" dirty="0"/>
              <a:t> Rôzne hmotnosti a vonkajšie polomery</a:t>
            </a:r>
          </a:p>
          <a:p>
            <a:pPr lvl="1"/>
            <a:r>
              <a:rPr lang="sk-SK" dirty="0">
                <a:solidFill>
                  <a:srgbClr val="FF0000"/>
                </a:solidFill>
              </a:rPr>
              <a:t>-</a:t>
            </a:r>
            <a:r>
              <a:rPr lang="sk-SK" dirty="0"/>
              <a:t> Viac-menej konštantný vnútorný polomer</a:t>
            </a:r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7B9E8FF0-B4E5-AF9E-A7C9-1F4BC69597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99960" y="0"/>
            <a:ext cx="1192040" cy="6858000"/>
          </a:xfrm>
          <a:prstGeom prst="rect">
            <a:avLst/>
          </a:prstGeom>
        </p:spPr>
      </p:pic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88568146-36FF-23C3-9236-6BB5DE832A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33049" y="6356350"/>
            <a:ext cx="6925901" cy="365125"/>
          </a:xfrm>
        </p:spPr>
        <p:txBody>
          <a:bodyPr/>
          <a:lstStyle/>
          <a:p>
            <a:r>
              <a:rPr lang="sk-SK" sz="1600" dirty="0">
                <a:solidFill>
                  <a:schemeClr val="tx1"/>
                </a:solidFill>
                <a:latin typeface="Corbel" panose="020B0503020204020204" pitchFamily="34" charset="0"/>
              </a:rPr>
              <a:t>Úvodné sústredenie TMF, 2025-10-21, Michal Šturc </a:t>
            </a:r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5E38462C-D59E-BDF7-6B7D-50782EDFA8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37475-2A5B-4B8C-8AC5-B78FF6E9E3CA}" type="slidenum">
              <a:rPr lang="sk-SK" sz="1600" smtClean="0">
                <a:solidFill>
                  <a:schemeClr val="bg1"/>
                </a:solidFill>
                <a:latin typeface="Corbel" panose="020B0503020204020204" pitchFamily="34" charset="0"/>
              </a:rPr>
              <a:t>5</a:t>
            </a:fld>
            <a:endParaRPr lang="sk-SK" sz="1600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96971060-68F4-5EBD-EE41-C0847716AC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1155" y="3071812"/>
            <a:ext cx="1009650" cy="71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46077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207F9E-58CA-402A-6F8A-F224F94DB2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BA86C1B-CA8D-4700-1562-DE440E5D77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Plochý kovový prstenec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EF66422F-1FDD-789B-846E-981AEE304E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/>
              <a:t>Dostupné riešenie: závažie na činku</a:t>
            </a:r>
          </a:p>
          <a:p>
            <a:pPr lvl="1"/>
            <a:r>
              <a:rPr lang="sk-SK" dirty="0">
                <a:solidFill>
                  <a:schemeClr val="accent6"/>
                </a:solidFill>
              </a:rPr>
              <a:t>+</a:t>
            </a:r>
            <a:r>
              <a:rPr lang="sk-SK" dirty="0"/>
              <a:t> Rôzne hmotnosti a vonkajšie polomery</a:t>
            </a:r>
          </a:p>
          <a:p>
            <a:pPr lvl="1"/>
            <a:r>
              <a:rPr lang="sk-SK" dirty="0">
                <a:solidFill>
                  <a:srgbClr val="FF0000"/>
                </a:solidFill>
              </a:rPr>
              <a:t>-</a:t>
            </a:r>
            <a:r>
              <a:rPr lang="sk-SK" dirty="0"/>
              <a:t> Viac-menej konštantný vnútorný polomer</a:t>
            </a:r>
          </a:p>
          <a:p>
            <a:r>
              <a:rPr lang="sk-SK" dirty="0"/>
              <a:t>Pekné riešenie: vybrúsenie z oceľového/hliníkového disku</a:t>
            </a:r>
          </a:p>
          <a:p>
            <a:pPr lvl="1"/>
            <a:r>
              <a:rPr lang="sk-SK" dirty="0">
                <a:solidFill>
                  <a:schemeClr val="accent6"/>
                </a:solidFill>
              </a:rPr>
              <a:t>+</a:t>
            </a:r>
            <a:r>
              <a:rPr lang="sk-SK" dirty="0"/>
              <a:t> Kontrola všetkých parametrov</a:t>
            </a:r>
          </a:p>
          <a:p>
            <a:pPr lvl="1"/>
            <a:r>
              <a:rPr lang="sk-SK" dirty="0">
                <a:solidFill>
                  <a:srgbClr val="FF0000"/>
                </a:solidFill>
              </a:rPr>
              <a:t>-</a:t>
            </a:r>
            <a:r>
              <a:rPr lang="sk-SK" dirty="0"/>
              <a:t> Cena a čas</a:t>
            </a:r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0BD02770-3ED2-53CF-5880-81D7270E5E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99960" y="0"/>
            <a:ext cx="1192040" cy="6858000"/>
          </a:xfrm>
          <a:prstGeom prst="rect">
            <a:avLst/>
          </a:prstGeom>
        </p:spPr>
      </p:pic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AB6FD4E5-BAD9-62AF-6E46-6910E63CF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33049" y="6356350"/>
            <a:ext cx="6925901" cy="365125"/>
          </a:xfrm>
        </p:spPr>
        <p:txBody>
          <a:bodyPr/>
          <a:lstStyle/>
          <a:p>
            <a:r>
              <a:rPr lang="sk-SK" sz="1600" dirty="0">
                <a:solidFill>
                  <a:schemeClr val="tx1"/>
                </a:solidFill>
                <a:latin typeface="Corbel" panose="020B0503020204020204" pitchFamily="34" charset="0"/>
              </a:rPr>
              <a:t>Úvodné sústredenie TMF, 2025-10-21, Michal Šturc </a:t>
            </a:r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E5F084BD-3073-6763-9DB0-38628E0C1F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37475-2A5B-4B8C-8AC5-B78FF6E9E3CA}" type="slidenum">
              <a:rPr lang="sk-SK" sz="1600" smtClean="0">
                <a:solidFill>
                  <a:schemeClr val="bg1"/>
                </a:solidFill>
                <a:latin typeface="Corbel" panose="020B0503020204020204" pitchFamily="34" charset="0"/>
              </a:rPr>
              <a:t>6</a:t>
            </a:fld>
            <a:endParaRPr lang="sk-SK" sz="1600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A9C2A533-0742-9F04-58CA-EA28106BA9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1155" y="3071812"/>
            <a:ext cx="1009650" cy="71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3846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B0A737-2CA6-FD28-62C4-955CB90F35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EB1A4AE-BDDA-C898-4A67-E56F87C42D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Plochý kovový prstenec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2A995F96-61C4-7D1A-C460-495C9E01C3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/>
              <a:t>Dostupné riešenie: závažie na činku</a:t>
            </a:r>
          </a:p>
          <a:p>
            <a:pPr lvl="1"/>
            <a:r>
              <a:rPr lang="sk-SK" dirty="0">
                <a:solidFill>
                  <a:schemeClr val="accent6"/>
                </a:solidFill>
              </a:rPr>
              <a:t>+</a:t>
            </a:r>
            <a:r>
              <a:rPr lang="sk-SK" dirty="0"/>
              <a:t> Rôzne hmotnosti a vonkajšie polomery</a:t>
            </a:r>
          </a:p>
          <a:p>
            <a:pPr lvl="1"/>
            <a:r>
              <a:rPr lang="sk-SK" dirty="0">
                <a:solidFill>
                  <a:srgbClr val="FF0000"/>
                </a:solidFill>
              </a:rPr>
              <a:t>-</a:t>
            </a:r>
            <a:r>
              <a:rPr lang="sk-SK" dirty="0"/>
              <a:t> Viac-menej konštantný vnútorný polomer</a:t>
            </a:r>
          </a:p>
          <a:p>
            <a:r>
              <a:rPr lang="sk-SK" dirty="0"/>
              <a:t>Pekné riešenie: vybrúsenie z oceľového/hliníkového disku</a:t>
            </a:r>
          </a:p>
          <a:p>
            <a:pPr lvl="1"/>
            <a:r>
              <a:rPr lang="sk-SK" dirty="0">
                <a:solidFill>
                  <a:schemeClr val="accent6"/>
                </a:solidFill>
              </a:rPr>
              <a:t>+</a:t>
            </a:r>
            <a:r>
              <a:rPr lang="sk-SK" dirty="0"/>
              <a:t> Kontrola všetkých parametrov</a:t>
            </a:r>
          </a:p>
          <a:p>
            <a:pPr lvl="1"/>
            <a:r>
              <a:rPr lang="sk-SK" dirty="0">
                <a:solidFill>
                  <a:srgbClr val="FF0000"/>
                </a:solidFill>
              </a:rPr>
              <a:t>-</a:t>
            </a:r>
            <a:r>
              <a:rPr lang="sk-SK" dirty="0"/>
              <a:t> Cena a čas</a:t>
            </a:r>
          </a:p>
          <a:p>
            <a:r>
              <a:rPr lang="sk-SK" dirty="0"/>
              <a:t>Alternatívne riešenie: keramický prstenec</a:t>
            </a:r>
          </a:p>
          <a:p>
            <a:pPr lvl="1"/>
            <a:r>
              <a:rPr lang="sk-SK" dirty="0">
                <a:solidFill>
                  <a:schemeClr val="accent6"/>
                </a:solidFill>
              </a:rPr>
              <a:t>+</a:t>
            </a:r>
            <a:r>
              <a:rPr lang="sk-SK" dirty="0"/>
              <a:t> Kontrola všetkých parametrov</a:t>
            </a:r>
          </a:p>
          <a:p>
            <a:pPr lvl="1"/>
            <a:r>
              <a:rPr lang="sk-SK" dirty="0">
                <a:solidFill>
                  <a:srgbClr val="FF0000"/>
                </a:solidFill>
              </a:rPr>
              <a:t>-</a:t>
            </a:r>
            <a:r>
              <a:rPr lang="sk-SK" dirty="0"/>
              <a:t> Nie je kovový, budete si to musieť obhájiť</a:t>
            </a:r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53E96AD8-7CAA-5C62-6D3A-4803F2E8CA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99960" y="0"/>
            <a:ext cx="1192040" cy="6858000"/>
          </a:xfrm>
          <a:prstGeom prst="rect">
            <a:avLst/>
          </a:prstGeom>
        </p:spPr>
      </p:pic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1BC08DEF-6B92-2853-1D68-136D63DB33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33049" y="6356350"/>
            <a:ext cx="6925901" cy="365125"/>
          </a:xfrm>
        </p:spPr>
        <p:txBody>
          <a:bodyPr/>
          <a:lstStyle/>
          <a:p>
            <a:r>
              <a:rPr lang="sk-SK" sz="1600" dirty="0">
                <a:solidFill>
                  <a:schemeClr val="tx1"/>
                </a:solidFill>
                <a:latin typeface="Corbel" panose="020B0503020204020204" pitchFamily="34" charset="0"/>
              </a:rPr>
              <a:t>Úvodné sústredenie TMF, 2025-10-21, Michal Šturc </a:t>
            </a:r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0A9E8858-708E-3ECA-1607-2C3CDF0FEE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37475-2A5B-4B8C-8AC5-B78FF6E9E3CA}" type="slidenum">
              <a:rPr lang="sk-SK" sz="1600" smtClean="0">
                <a:solidFill>
                  <a:schemeClr val="bg1"/>
                </a:solidFill>
                <a:latin typeface="Corbel" panose="020B0503020204020204" pitchFamily="34" charset="0"/>
              </a:rPr>
              <a:t>7</a:t>
            </a:fld>
            <a:endParaRPr lang="sk-SK" sz="1600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1BFC374B-E59E-8CF5-7E85-7101FEEC5A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1155" y="3071812"/>
            <a:ext cx="1009650" cy="71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13030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7C7E16-F295-F560-CF13-B171644A5C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67A48D2-54F6-C203-F462-D3D97AF48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Zadanie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895019A7-7E6F-580C-CADD-4414760222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/>
              <a:t>Keď plochý kovový prstenec spadne z určitej výšky do nádrže s vodou, </a:t>
            </a:r>
            <a:r>
              <a:rPr lang="sk-SK" b="1" dirty="0"/>
              <a:t>vytvorí sa vysoká</a:t>
            </a:r>
            <a:r>
              <a:rPr lang="sk-SK" dirty="0"/>
              <a:t> </a:t>
            </a:r>
            <a:r>
              <a:rPr lang="sk-SK" b="1" dirty="0"/>
              <a:t>fontána</a:t>
            </a:r>
            <a:r>
              <a:rPr lang="sk-SK" dirty="0"/>
              <a:t>. Ako závisí maximálna výška fontány od parametrov prstenca?</a:t>
            </a:r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5EBBD2BC-8FF3-884B-424F-11C735FB0D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99960" y="0"/>
            <a:ext cx="1192040" cy="6858000"/>
          </a:xfrm>
          <a:prstGeom prst="rect">
            <a:avLst/>
          </a:prstGeom>
        </p:spPr>
      </p:pic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16BA87C1-5E83-4A25-DD7F-B4C577A45B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33049" y="6356350"/>
            <a:ext cx="6925901" cy="365125"/>
          </a:xfrm>
        </p:spPr>
        <p:txBody>
          <a:bodyPr/>
          <a:lstStyle/>
          <a:p>
            <a:r>
              <a:rPr lang="sk-SK" sz="1600" dirty="0">
                <a:solidFill>
                  <a:schemeClr val="tx1"/>
                </a:solidFill>
                <a:latin typeface="Corbel" panose="020B0503020204020204" pitchFamily="34" charset="0"/>
              </a:rPr>
              <a:t>Úvodné sústredenie TMF, 2025-10-21, Michal Šturc </a:t>
            </a:r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AB593C5C-5339-2E6A-D747-98DCBC32B2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37475-2A5B-4B8C-8AC5-B78FF6E9E3CA}" type="slidenum">
              <a:rPr lang="sk-SK" sz="1600" smtClean="0">
                <a:solidFill>
                  <a:schemeClr val="bg1"/>
                </a:solidFill>
                <a:latin typeface="Corbel" panose="020B0503020204020204" pitchFamily="34" charset="0"/>
              </a:rPr>
              <a:t>8</a:t>
            </a:fld>
            <a:endParaRPr lang="sk-SK" sz="1600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C3A1D57F-F8EB-47C5-7233-6619269373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1155" y="3071812"/>
            <a:ext cx="1009650" cy="71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44457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12FB5C-878B-D342-24AC-19CF73893B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08742CC-5ECE-E9FA-B041-0524C02C81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Vytvorenie fontány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97BED2A0-FB00-A5AD-BE5D-A8600994C8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/>
              <a:t>Nie je vytlačenie vody dopadajúcim telesom</a:t>
            </a:r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5F7A8C40-0C7E-D81D-72DE-30BEEDFC0F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99960" y="0"/>
            <a:ext cx="1192040" cy="6858000"/>
          </a:xfrm>
          <a:prstGeom prst="rect">
            <a:avLst/>
          </a:prstGeom>
        </p:spPr>
      </p:pic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4F3C1B89-2B65-2926-A598-440F1A2148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33049" y="6356350"/>
            <a:ext cx="6925901" cy="365125"/>
          </a:xfrm>
        </p:spPr>
        <p:txBody>
          <a:bodyPr/>
          <a:lstStyle/>
          <a:p>
            <a:r>
              <a:rPr lang="sk-SK" sz="1600" dirty="0">
                <a:solidFill>
                  <a:schemeClr val="tx1"/>
                </a:solidFill>
                <a:latin typeface="Corbel" panose="020B0503020204020204" pitchFamily="34" charset="0"/>
              </a:rPr>
              <a:t>Úvodné sústredenie TMF, 2025-10-21, Michal Šturc </a:t>
            </a:r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63AE70DA-C56E-0874-88CC-557786978B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37475-2A5B-4B8C-8AC5-B78FF6E9E3CA}" type="slidenum">
              <a:rPr lang="sk-SK" sz="1600" smtClean="0">
                <a:solidFill>
                  <a:schemeClr val="bg1"/>
                </a:solidFill>
                <a:latin typeface="Corbel" panose="020B0503020204020204" pitchFamily="34" charset="0"/>
              </a:rPr>
              <a:t>9</a:t>
            </a:fld>
            <a:endParaRPr lang="sk-SK" sz="1600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44CD0578-6BC9-212C-5596-80C5797F92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1155" y="3071812"/>
            <a:ext cx="1009650" cy="71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8" name="Písanie rukou 7">
                <a:extLst>
                  <a:ext uri="{FF2B5EF4-FFF2-40B4-BE49-F238E27FC236}">
                    <a16:creationId xmlns:a16="http://schemas.microsoft.com/office/drawing/2014/main" id="{27E7E7CD-3BCE-188D-85AF-4D3B3E451EC3}"/>
                  </a:ext>
                </a:extLst>
              </p14:cNvPr>
              <p14:cNvContentPartPr/>
              <p14:nvPr/>
            </p14:nvContentPartPr>
            <p14:xfrm>
              <a:off x="4019503" y="4481145"/>
              <a:ext cx="360" cy="360"/>
            </p14:xfrm>
          </p:contentPart>
        </mc:Choice>
        <mc:Fallback>
          <p:pic>
            <p:nvPicPr>
              <p:cNvPr id="8" name="Písanie rukou 7">
                <a:extLst>
                  <a:ext uri="{FF2B5EF4-FFF2-40B4-BE49-F238E27FC236}">
                    <a16:creationId xmlns:a16="http://schemas.microsoft.com/office/drawing/2014/main" id="{27E7E7CD-3BCE-188D-85AF-4D3B3E451EC3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013383" y="4475025"/>
                <a:ext cx="12600" cy="12600"/>
              </a:xfrm>
              <a:prstGeom prst="rect">
                <a:avLst/>
              </a:prstGeom>
            </p:spPr>
          </p:pic>
        </mc:Fallback>
      </mc:AlternateContent>
      <p:pic>
        <p:nvPicPr>
          <p:cNvPr id="10" name="Obrázok 9">
            <a:extLst>
              <a:ext uri="{FF2B5EF4-FFF2-40B4-BE49-F238E27FC236}">
                <a16:creationId xmlns:a16="http://schemas.microsoft.com/office/drawing/2014/main" id="{1FFED85B-44E6-871B-47BD-081E4A600C0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95968" y="2605493"/>
            <a:ext cx="5400062" cy="3751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8364261"/>
      </p:ext>
    </p:extLst>
  </p:cSld>
  <p:clrMapOvr>
    <a:masterClrMapping/>
  </p:clrMapOvr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224</TotalTime>
  <Words>790</Words>
  <Application>Microsoft Office PowerPoint</Application>
  <PresentationFormat>Širokouhlá</PresentationFormat>
  <Paragraphs>158</Paragraphs>
  <Slides>29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5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29</vt:i4>
      </vt:variant>
    </vt:vector>
  </HeadingPairs>
  <TitlesOfParts>
    <vt:vector size="35" baseType="lpstr">
      <vt:lpstr>Aptos</vt:lpstr>
      <vt:lpstr>Aptos Display</vt:lpstr>
      <vt:lpstr>Arial</vt:lpstr>
      <vt:lpstr>Cambria Math</vt:lpstr>
      <vt:lpstr>Corbel</vt:lpstr>
      <vt:lpstr>Motív Office</vt:lpstr>
      <vt:lpstr>3. Prstencová fontána</vt:lpstr>
      <vt:lpstr>Zadanie</vt:lpstr>
      <vt:lpstr>Zadanie</vt:lpstr>
      <vt:lpstr>Plochý kovový prstenec</vt:lpstr>
      <vt:lpstr>Plochý kovový prstenec</vt:lpstr>
      <vt:lpstr>Plochý kovový prstenec</vt:lpstr>
      <vt:lpstr>Plochý kovový prstenec</vt:lpstr>
      <vt:lpstr>Zadanie</vt:lpstr>
      <vt:lpstr>Vytvorenie fontány</vt:lpstr>
      <vt:lpstr>Vytvorenie fontány</vt:lpstr>
      <vt:lpstr>Vytvorenie fontány</vt:lpstr>
      <vt:lpstr>Vytvorenie fontány</vt:lpstr>
      <vt:lpstr>Vytvorenie fontány</vt:lpstr>
      <vt:lpstr>Vytvorenie fontány</vt:lpstr>
      <vt:lpstr>Fontána a prstenec</vt:lpstr>
      <vt:lpstr>Fontána a prstenec</vt:lpstr>
      <vt:lpstr>Fontána a prstenec</vt:lpstr>
      <vt:lpstr>Fontána a prstenec I</vt:lpstr>
      <vt:lpstr>Fontána a prstenec I</vt:lpstr>
      <vt:lpstr>Fontána a prstenec I</vt:lpstr>
      <vt:lpstr>Fontána a prstenec I</vt:lpstr>
      <vt:lpstr>Fontána a prstenec II</vt:lpstr>
      <vt:lpstr>Zadanie</vt:lpstr>
      <vt:lpstr>Vysoká fontána</vt:lpstr>
      <vt:lpstr>Vysoká fontána</vt:lpstr>
      <vt:lpstr>Čo s úlohou?</vt:lpstr>
      <vt:lpstr>Čo s úlohou?</vt:lpstr>
      <vt:lpstr>Čo s úlohou?</vt:lpstr>
      <vt:lpstr>Čo s úlohou?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Šturc Michal</dc:creator>
  <cp:lastModifiedBy>Šturc Michal</cp:lastModifiedBy>
  <cp:revision>34</cp:revision>
  <dcterms:created xsi:type="dcterms:W3CDTF">2025-10-20T16:32:14Z</dcterms:created>
  <dcterms:modified xsi:type="dcterms:W3CDTF">2025-10-20T20:16:49Z</dcterms:modified>
</cp:coreProperties>
</file>